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7"/>
  </p:notesMasterIdLst>
  <p:handoutMasterIdLst>
    <p:handoutMasterId r:id="rId18"/>
  </p:handoutMasterIdLst>
  <p:sldIdLst>
    <p:sldId id="256" r:id="rId3"/>
    <p:sldId id="262" r:id="rId4"/>
    <p:sldId id="263" r:id="rId5"/>
    <p:sldId id="264" r:id="rId6"/>
    <p:sldId id="27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421" autoAdjust="0"/>
  </p:normalViewPr>
  <p:slideViewPr>
    <p:cSldViewPr>
      <p:cViewPr varScale="1">
        <p:scale>
          <a:sx n="100" d="100"/>
          <a:sy n="100" d="100"/>
        </p:scale>
        <p:origin x="216" y="9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-18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11/13/2014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11/13/2014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Bardia</a:t>
            </a:r>
          </a:p>
          <a:p>
            <a:r>
              <a:rPr lang="en-US" dirty="0" smtClean="0"/>
              <a:t>Introduce the team </a:t>
            </a:r>
          </a:p>
          <a:p>
            <a:r>
              <a:rPr lang="en-US" dirty="0" smtClean="0"/>
              <a:t>Today</a:t>
            </a:r>
            <a:r>
              <a:rPr lang="en-US" baseline="0" dirty="0" smtClean="0"/>
              <a:t> we are introducing a better solution for mobile robots industry that will benefit everyone from current manufactures to our future investors </a:t>
            </a:r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reshma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03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Shashi</a:t>
            </a:r>
          </a:p>
          <a:p>
            <a:r>
              <a:rPr lang="en-US" dirty="0" smtClean="0"/>
              <a:t>Market</a:t>
            </a:r>
            <a:r>
              <a:rPr lang="en-US" baseline="0" dirty="0" smtClean="0"/>
              <a:t> projection </a:t>
            </a:r>
          </a:p>
          <a:p>
            <a:r>
              <a:rPr lang="en-US" baseline="0" dirty="0" smtClean="0"/>
              <a:t>Low-margin-large-market-share strategy to establish our VCU technology as a market standard and core hardware (main sales) </a:t>
            </a:r>
          </a:p>
          <a:p>
            <a:r>
              <a:rPr lang="en-US" baseline="0" dirty="0" smtClean="0"/>
              <a:t>Our platforms are to prove our technology and also sale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23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Bardia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62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Bardia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09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Bardia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71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01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Reshma</a:t>
            </a:r>
            <a:endParaRPr lang="en-US" dirty="0" smtClean="0"/>
          </a:p>
          <a:p>
            <a:r>
              <a:rPr lang="en-US" dirty="0" err="1" smtClean="0"/>
              <a:t>Whats</a:t>
            </a:r>
            <a:r>
              <a:rPr lang="en-US" dirty="0" smtClean="0"/>
              <a:t> wrong</a:t>
            </a:r>
            <a:r>
              <a:rPr lang="en-US" baseline="0" dirty="0" smtClean="0"/>
              <a:t> with the market </a:t>
            </a:r>
          </a:p>
          <a:p>
            <a:r>
              <a:rPr lang="en-US" baseline="0" dirty="0" smtClean="0"/>
              <a:t>In R&amp;D every minute counts and we need rapid testing </a:t>
            </a:r>
          </a:p>
          <a:p>
            <a:r>
              <a:rPr lang="en-US" baseline="0" dirty="0" smtClean="0"/>
              <a:t>Needs to be charged all the time </a:t>
            </a:r>
          </a:p>
          <a:p>
            <a:r>
              <a:rPr lang="en-US" baseline="0" dirty="0" smtClean="0"/>
              <a:t>Hard integration makes it time consuming and fragile </a:t>
            </a:r>
          </a:p>
          <a:p>
            <a:r>
              <a:rPr lang="en-US" baseline="0" dirty="0" smtClean="0"/>
              <a:t>Different integration for each platform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93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Reshma</a:t>
            </a:r>
            <a:r>
              <a:rPr lang="en-US" dirty="0" smtClean="0"/>
              <a:t> </a:t>
            </a:r>
          </a:p>
          <a:p>
            <a:r>
              <a:rPr lang="en-US" dirty="0" smtClean="0"/>
              <a:t>2</a:t>
            </a:r>
            <a:r>
              <a:rPr lang="en-US" baseline="0" dirty="0" smtClean="0"/>
              <a:t> solution for 2 different categories </a:t>
            </a:r>
          </a:p>
          <a:p>
            <a:r>
              <a:rPr lang="en-US" baseline="0" dirty="0" smtClean="0"/>
              <a:t>1- domestic and consumer application – </a:t>
            </a:r>
            <a:r>
              <a:rPr lang="en-US" baseline="0" dirty="0" err="1" smtClean="0"/>
              <a:t>HomeBot</a:t>
            </a:r>
            <a:endParaRPr lang="en-US" baseline="0" dirty="0" smtClean="0"/>
          </a:p>
          <a:p>
            <a:r>
              <a:rPr lang="en-US" baseline="0" dirty="0" smtClean="0"/>
              <a:t>2- Outdoor and industrial application – Viking series </a:t>
            </a:r>
            <a:endParaRPr lang="en-US" baseline="0" dirty="0" smtClean="0"/>
          </a:p>
          <a:p>
            <a:r>
              <a:rPr lang="en-US" baseline="0" dirty="0" smtClean="0"/>
              <a:t>Major </a:t>
            </a:r>
            <a:r>
              <a:rPr lang="en-US" baseline="0" dirty="0" err="1" smtClean="0"/>
              <a:t>ieee</a:t>
            </a:r>
            <a:r>
              <a:rPr lang="en-US" baseline="0" dirty="0" smtClean="0"/>
              <a:t> standard: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, Ethernet, rs232 over UART</a:t>
            </a:r>
            <a:endParaRPr lang="en-US" baseline="0" dirty="0" smtClean="0"/>
          </a:p>
          <a:p>
            <a:r>
              <a:rPr lang="en-US" baseline="0" dirty="0" smtClean="0"/>
              <a:t>Feedback – IMU, GPS, Depth camera, wheel encoder, 360 </a:t>
            </a:r>
            <a:r>
              <a:rPr lang="en-US" baseline="0" dirty="0" err="1" smtClean="0"/>
              <a:t>lidar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1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Reshma</a:t>
            </a:r>
            <a:endParaRPr lang="en-US" dirty="0" smtClean="0"/>
          </a:p>
          <a:p>
            <a:r>
              <a:rPr lang="en-US" dirty="0" smtClean="0"/>
              <a:t>Opportunity</a:t>
            </a:r>
            <a:r>
              <a:rPr lang="en-US" baseline="0" dirty="0" smtClean="0"/>
              <a:t>: supplying core technology for cheaper, better performance to current manufacturers </a:t>
            </a:r>
          </a:p>
          <a:p>
            <a:r>
              <a:rPr lang="en-US" baseline="0" dirty="0" smtClean="0"/>
              <a:t>                      also to sell our robotic platforms to end users to create cash flow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55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bardia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68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Bardia</a:t>
            </a:r>
          </a:p>
          <a:p>
            <a:r>
              <a:rPr lang="en-US" dirty="0" smtClean="0"/>
              <a:t> change</a:t>
            </a:r>
            <a:r>
              <a:rPr lang="en-US" baseline="0" dirty="0" smtClean="0"/>
              <a:t>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24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Shashi </a:t>
            </a:r>
          </a:p>
          <a:p>
            <a:r>
              <a:rPr lang="en-US" dirty="0" smtClean="0"/>
              <a:t>Cheaper and better technology</a:t>
            </a:r>
          </a:p>
          <a:p>
            <a:r>
              <a:rPr lang="en-US" dirty="0" smtClean="0"/>
              <a:t>Other sale one platform for both indoor and outdoor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We have separated the two so we can provide a better solution for each application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3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Shashi</a:t>
            </a:r>
          </a:p>
          <a:p>
            <a:r>
              <a:rPr lang="en-US" dirty="0" smtClean="0"/>
              <a:t>AUVSI and IEEE publication targeting</a:t>
            </a:r>
            <a:r>
              <a:rPr lang="en-US" baseline="0" dirty="0" smtClean="0"/>
              <a:t> scholars and researchers</a:t>
            </a:r>
          </a:p>
          <a:p>
            <a:r>
              <a:rPr lang="en-US" baseline="0" dirty="0" smtClean="0"/>
              <a:t>Events, to showcase to commercial and industrial customers </a:t>
            </a:r>
          </a:p>
          <a:p>
            <a:r>
              <a:rPr lang="en-US" baseline="0" dirty="0" smtClean="0"/>
              <a:t>Social media and emails for public view and establishment </a:t>
            </a:r>
          </a:p>
          <a:p>
            <a:r>
              <a:rPr lang="en-US" baseline="0" dirty="0" smtClean="0"/>
              <a:t>Smart home companies for domestic robots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04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Shashi </a:t>
            </a:r>
          </a:p>
          <a:p>
            <a:r>
              <a:rPr lang="en-US" dirty="0" smtClean="0"/>
              <a:t>Patents will protect</a:t>
            </a:r>
            <a:r>
              <a:rPr lang="en-US" baseline="0" dirty="0" smtClean="0"/>
              <a:t> our technology and enable us to license it other companies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54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p"/>
          <p:cNvSpPr>
            <a:spLocks noEditPoints="1"/>
          </p:cNvSpPr>
          <p:nvPr/>
        </p:nvSpPr>
        <p:spPr bwMode="auto">
          <a:xfrm>
            <a:off x="4473575" y="3175"/>
            <a:ext cx="7715250" cy="6858000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11/13/2014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11/13/2014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11/13/2014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11/13/2014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11/13/2014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11/13/2014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11/13/2014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11/13/2014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11/13/2014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11/13/2014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/>
              <a:pPr/>
              <a:t>11/13/2014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e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Smerdis </a:t>
            </a:r>
            <a:r>
              <a:rPr lang="en-US" dirty="0" smtClean="0"/>
              <a:t>technologies, LLC.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Modular Mobile </a:t>
            </a:r>
            <a:r>
              <a:rPr lang="en-US" dirty="0"/>
              <a:t>P</a:t>
            </a:r>
            <a:r>
              <a:rPr lang="en-US" dirty="0" smtClean="0"/>
              <a:t>latform </a:t>
            </a:r>
            <a:r>
              <a:rPr lang="en-US" dirty="0"/>
              <a:t>S</a:t>
            </a:r>
            <a:r>
              <a:rPr lang="en-US" dirty="0" smtClean="0"/>
              <a:t>olutions </a:t>
            </a:r>
          </a:p>
          <a:p>
            <a:endParaRPr lang="en-US" dirty="0"/>
          </a:p>
          <a:p>
            <a:r>
              <a:rPr lang="en-US" sz="1800" dirty="0" smtClean="0"/>
              <a:t>By:</a:t>
            </a:r>
            <a:r>
              <a:rPr lang="en-US" dirty="0" smtClean="0"/>
              <a:t> </a:t>
            </a:r>
          </a:p>
          <a:p>
            <a:r>
              <a:rPr lang="en-US" sz="1800" dirty="0" smtClean="0"/>
              <a:t>Bardia Mojra, Shashi </a:t>
            </a:r>
            <a:r>
              <a:rPr lang="en-US" sz="1800" dirty="0" err="1" smtClean="0"/>
              <a:t>Nagendra</a:t>
            </a:r>
            <a:r>
              <a:rPr lang="en-US" sz="1800" dirty="0" smtClean="0"/>
              <a:t>, </a:t>
            </a:r>
            <a:r>
              <a:rPr lang="en-US" sz="1800" dirty="0" err="1" smtClean="0"/>
              <a:t>Reshma</a:t>
            </a:r>
            <a:r>
              <a:rPr lang="en-US" sz="1800" dirty="0" smtClean="0"/>
              <a:t> Titus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projections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828800"/>
            <a:ext cx="5562598" cy="4343400"/>
          </a:xfrm>
        </p:spPr>
        <p:txBody>
          <a:bodyPr/>
          <a:lstStyle/>
          <a:p>
            <a:r>
              <a:rPr lang="en-US" dirty="0" smtClean="0"/>
              <a:t>$85B market projection for service robots in 2018</a:t>
            </a:r>
          </a:p>
          <a:p>
            <a:r>
              <a:rPr lang="en-US" dirty="0" smtClean="0"/>
              <a:t>Low margin strategy at 30%</a:t>
            </a:r>
          </a:p>
          <a:p>
            <a:r>
              <a:rPr lang="en-US" dirty="0" smtClean="0"/>
              <a:t>0.3% market share by 2018 (low estimation)</a:t>
            </a:r>
          </a:p>
          <a:p>
            <a:pPr lvl="1"/>
            <a:r>
              <a:rPr lang="en-US" dirty="0" smtClean="0"/>
              <a:t>Estimated sales $255M </a:t>
            </a:r>
          </a:p>
          <a:p>
            <a:pPr lvl="1"/>
            <a:r>
              <a:rPr lang="en-US" dirty="0" smtClean="0"/>
              <a:t>Estimated revenue $76.5M</a:t>
            </a:r>
          </a:p>
          <a:p>
            <a:pPr lvl="1"/>
            <a:r>
              <a:rPr lang="en-US" dirty="0" smtClean="0"/>
              <a:t>Estimated company evaluation $765M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928" y="1905000"/>
            <a:ext cx="4778218" cy="289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23179" y="4876800"/>
            <a:ext cx="45656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/>
              <a:t>Source: http://</a:t>
            </a:r>
            <a:r>
              <a:rPr lang="en-US" sz="1000" dirty="0" smtClean="0"/>
              <a:t>www.koreaherald.com/view.php?ud=20110118000723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3040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17614" y="1828800"/>
            <a:ext cx="6019798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Testing &amp; troubleshooting phase:</a:t>
            </a:r>
          </a:p>
          <a:p>
            <a:pPr lvl="1"/>
            <a:r>
              <a:rPr lang="en-US" sz="1600" dirty="0" smtClean="0"/>
              <a:t>VCU: 1 year of testing with 100% success rate</a:t>
            </a:r>
          </a:p>
          <a:p>
            <a:pPr lvl="1"/>
            <a:r>
              <a:rPr lang="en-US" sz="1600" dirty="0" smtClean="0"/>
              <a:t>Viking series: beta stage testing for 2</a:t>
            </a:r>
            <a:r>
              <a:rPr lang="en-US" sz="1600" baseline="30000" dirty="0" smtClean="0"/>
              <a:t>nd</a:t>
            </a:r>
            <a:r>
              <a:rPr lang="en-US" sz="1600" dirty="0" smtClean="0"/>
              <a:t> prototype</a:t>
            </a:r>
          </a:p>
          <a:p>
            <a:pPr lvl="1"/>
            <a:r>
              <a:rPr lang="en-US" sz="1600" dirty="0" smtClean="0"/>
              <a:t>HomeBot series: 1</a:t>
            </a:r>
            <a:r>
              <a:rPr lang="en-US" sz="1600" baseline="30000" dirty="0" smtClean="0"/>
              <a:t>st</a:t>
            </a:r>
            <a:r>
              <a:rPr lang="en-US" sz="1600" dirty="0" smtClean="0"/>
              <a:t> prototype testing,  5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iteration design completed</a:t>
            </a:r>
          </a:p>
          <a:p>
            <a:r>
              <a:rPr lang="en-US" sz="2000" dirty="0" smtClean="0"/>
              <a:t>Achievements:</a:t>
            </a:r>
          </a:p>
          <a:p>
            <a:pPr lvl="1"/>
            <a:r>
              <a:rPr lang="en-US" sz="1600" dirty="0" smtClean="0"/>
              <a:t>Placed 12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internationally at Intelligent Ground Vehicles Competition (IGVC) in 2013 and 15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in 2014</a:t>
            </a:r>
          </a:p>
          <a:p>
            <a:pPr lvl="1"/>
            <a:r>
              <a:rPr lang="en-US" sz="1600" dirty="0" smtClean="0"/>
              <a:t>Multiple federal research grants </a:t>
            </a:r>
          </a:p>
          <a:p>
            <a:r>
              <a:rPr lang="en-US" sz="2000" dirty="0" smtClean="0"/>
              <a:t>Partners &amp; Sponsors:</a:t>
            </a:r>
          </a:p>
          <a:p>
            <a:pPr lvl="1"/>
            <a:r>
              <a:rPr lang="en-US" sz="1000" dirty="0" smtClean="0"/>
              <a:t>UTA Research Institute</a:t>
            </a:r>
          </a:p>
          <a:p>
            <a:pPr lvl="1"/>
            <a:r>
              <a:rPr lang="en-US" sz="1000" dirty="0" smtClean="0"/>
              <a:t>Advanced Control &amp; Sensors Group (ACS)</a:t>
            </a:r>
            <a:endParaRPr lang="en-US" sz="1000" dirty="0"/>
          </a:p>
          <a:p>
            <a:pPr lvl="1"/>
            <a:r>
              <a:rPr lang="en-US" sz="1000" dirty="0" smtClean="0"/>
              <a:t>Operation Finally Home</a:t>
            </a:r>
          </a:p>
          <a:p>
            <a:pPr lvl="1"/>
            <a:r>
              <a:rPr lang="en-US" sz="1000" dirty="0"/>
              <a:t>Lockheed Martin: Missiles &amp;</a:t>
            </a:r>
            <a:r>
              <a:rPr lang="en-US" sz="1000" dirty="0" smtClean="0"/>
              <a:t> </a:t>
            </a:r>
            <a:r>
              <a:rPr lang="en-US" sz="1000" dirty="0"/>
              <a:t>Fire </a:t>
            </a:r>
            <a:r>
              <a:rPr lang="en-US" sz="1000" dirty="0" smtClean="0"/>
              <a:t>Control</a:t>
            </a:r>
          </a:p>
          <a:p>
            <a:pPr lvl="1"/>
            <a:r>
              <a:rPr lang="en-US" sz="1000" dirty="0" smtClean="0"/>
              <a:t>Office of Naval Research (ONR)</a:t>
            </a:r>
          </a:p>
          <a:p>
            <a:pPr lvl="1"/>
            <a:r>
              <a:rPr lang="en-US" sz="1000" dirty="0" smtClean="0"/>
              <a:t>Tank Automotive Research Development &amp; Engineering Center (TARDEC)</a:t>
            </a:r>
          </a:p>
          <a:p>
            <a:pPr lvl="1"/>
            <a:r>
              <a:rPr lang="en-US" sz="1000" dirty="0" smtClean="0"/>
              <a:t>Air Force Office of Scientific Research (AFOSR)</a:t>
            </a:r>
            <a:endParaRPr lang="en-US" sz="1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702954"/>
            <a:ext cx="1524000" cy="12072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123" y="802847"/>
            <a:ext cx="2418592" cy="10074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126" y="2973122"/>
            <a:ext cx="1752600" cy="17557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519" y="2120519"/>
            <a:ext cx="3989196" cy="8092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79" y="3316022"/>
            <a:ext cx="2383208" cy="1069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37" y="4772216"/>
            <a:ext cx="2469048" cy="15086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0" r="19044"/>
          <a:stretch/>
        </p:blipFill>
        <p:spPr>
          <a:xfrm>
            <a:off x="7621260" y="4860515"/>
            <a:ext cx="1505610" cy="171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Sought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828800"/>
            <a:ext cx="9067798" cy="4343400"/>
          </a:xfrm>
        </p:spPr>
        <p:txBody>
          <a:bodyPr/>
          <a:lstStyle/>
          <a:p>
            <a:r>
              <a:rPr lang="en-US" dirty="0" smtClean="0"/>
              <a:t>Seeking investment from: </a:t>
            </a:r>
          </a:p>
          <a:p>
            <a:pPr lvl="1"/>
            <a:r>
              <a:rPr lang="en-US" dirty="0" smtClean="0"/>
              <a:t>Mobile robot manufacturers</a:t>
            </a:r>
          </a:p>
          <a:p>
            <a:pPr lvl="1"/>
            <a:r>
              <a:rPr lang="en-US" dirty="0" smtClean="0"/>
              <a:t>Venture capitalists with tech and robotic background </a:t>
            </a:r>
          </a:p>
          <a:p>
            <a:pPr lvl="1"/>
            <a:r>
              <a:rPr lang="en-US" dirty="0" smtClean="0"/>
              <a:t>Other potential industrial and commercial customers </a:t>
            </a:r>
          </a:p>
          <a:p>
            <a:r>
              <a:rPr lang="en-US" dirty="0" smtClean="0"/>
              <a:t>Seeking investment:</a:t>
            </a:r>
          </a:p>
          <a:p>
            <a:pPr lvl="1"/>
            <a:r>
              <a:rPr lang="en-US" dirty="0" smtClean="0"/>
              <a:t>$2M for extensive beta phase testing </a:t>
            </a:r>
          </a:p>
          <a:p>
            <a:pPr lvl="1"/>
            <a:r>
              <a:rPr lang="en-US" dirty="0" smtClean="0"/>
              <a:t>$5M for marketing and expo showcasing  </a:t>
            </a:r>
          </a:p>
          <a:p>
            <a:pPr lvl="1"/>
            <a:r>
              <a:rPr lang="en-US" dirty="0" smtClean="0"/>
              <a:t>$8M for manufacturing </a:t>
            </a:r>
          </a:p>
          <a:p>
            <a:pPr lvl="1"/>
            <a:r>
              <a:rPr lang="en-US" dirty="0" smtClean="0"/>
              <a:t>$15M total for 15%</a:t>
            </a:r>
          </a:p>
          <a:p>
            <a:pPr lvl="1"/>
            <a:endParaRPr lang="en-US" dirty="0" smtClean="0"/>
          </a:p>
          <a:p>
            <a:pPr marL="45720" indent="0" algn="ctr">
              <a:buNone/>
            </a:pPr>
            <a:r>
              <a:rPr lang="en-US" u="sng" dirty="0" smtClean="0">
                <a:solidFill>
                  <a:srgbClr val="FF0000"/>
                </a:solidFill>
              </a:rPr>
              <a:t>7.65 times return on stake after 4 years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99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Superior solution at lower cost</a:t>
            </a:r>
          </a:p>
          <a:p>
            <a:r>
              <a:rPr lang="en-US" dirty="0" smtClean="0"/>
              <a:t>Reliable sales strategy by supplying to both: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urrent manufactures to lower their development cost </a:t>
            </a:r>
          </a:p>
          <a:p>
            <a:pPr lvl="2"/>
            <a:r>
              <a:rPr lang="en-US" dirty="0" smtClean="0"/>
              <a:t>End users to secure cash flow </a:t>
            </a:r>
          </a:p>
          <a:p>
            <a:r>
              <a:rPr lang="en-US" dirty="0" smtClean="0"/>
              <a:t>Established partnership and accredited team </a:t>
            </a:r>
          </a:p>
          <a:p>
            <a:r>
              <a:rPr lang="en-US" dirty="0" smtClean="0"/>
              <a:t>High return even at low estimate and low margin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22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1295400"/>
            <a:ext cx="10134598" cy="1325562"/>
          </a:xfrm>
        </p:spPr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2971800"/>
            <a:ext cx="9753600" cy="3200400"/>
          </a:xfrm>
        </p:spPr>
        <p:txBody>
          <a:bodyPr/>
          <a:lstStyle/>
          <a:p>
            <a:pPr algn="ctr"/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67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828800"/>
            <a:ext cx="4648198" cy="4343400"/>
          </a:xfrm>
        </p:spPr>
        <p:txBody>
          <a:bodyPr/>
          <a:lstStyle/>
          <a:p>
            <a:r>
              <a:rPr lang="en-US" dirty="0" smtClean="0"/>
              <a:t>Very expensive </a:t>
            </a:r>
          </a:p>
          <a:p>
            <a:r>
              <a:rPr lang="en-US" dirty="0" smtClean="0"/>
              <a:t>Big </a:t>
            </a:r>
            <a:r>
              <a:rPr lang="en-US" dirty="0"/>
              <a:t>and </a:t>
            </a:r>
            <a:r>
              <a:rPr lang="en-US" dirty="0" smtClean="0"/>
              <a:t>bulky</a:t>
            </a:r>
          </a:p>
          <a:p>
            <a:r>
              <a:rPr lang="en-US" dirty="0" smtClean="0"/>
              <a:t>Low performance</a:t>
            </a:r>
          </a:p>
          <a:p>
            <a:r>
              <a:rPr lang="en-US" dirty="0" smtClean="0"/>
              <a:t>No on-board computer</a:t>
            </a:r>
          </a:p>
          <a:p>
            <a:r>
              <a:rPr lang="en-US" dirty="0" smtClean="0"/>
              <a:t>No standard control node</a:t>
            </a:r>
          </a:p>
          <a:p>
            <a:r>
              <a:rPr lang="en-US" dirty="0" smtClean="0"/>
              <a:t>Difficult to troubleshoot and repair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r="9407" b="1656"/>
          <a:stretch/>
        </p:blipFill>
        <p:spPr>
          <a:xfrm>
            <a:off x="9142412" y="720224"/>
            <a:ext cx="2286000" cy="2413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1612" y="1200466"/>
            <a:ext cx="27432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u="sng" dirty="0" smtClean="0"/>
              <a:t>Jaguar 4x4, $7,000</a:t>
            </a:r>
            <a:endParaRPr lang="en-US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9" r="15217"/>
          <a:stretch/>
        </p:blipFill>
        <p:spPr>
          <a:xfrm>
            <a:off x="5955488" y="2782950"/>
            <a:ext cx="2971800" cy="17677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32812" y="3667377"/>
            <a:ext cx="27432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u="sng" dirty="0" smtClean="0"/>
              <a:t>Husky, $40,000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6780212" y="5353684"/>
            <a:ext cx="27432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u="sng" dirty="0" smtClean="0"/>
              <a:t>Jackal, $10,000</a:t>
            </a:r>
            <a:endParaRPr lang="en-US" u="sn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368" y="4724400"/>
            <a:ext cx="2413927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33542" y="6394022"/>
            <a:ext cx="338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/>
              <a:t>Source</a:t>
            </a:r>
            <a:r>
              <a:rPr lang="en-US" sz="1000" dirty="0"/>
              <a:t>: http://www.clearpathrobotics.com/husky</a:t>
            </a:r>
            <a:r>
              <a:rPr lang="en-US" sz="1000" dirty="0" smtClean="0"/>
              <a:t>/</a:t>
            </a:r>
          </a:p>
          <a:p>
            <a:pPr>
              <a:lnSpc>
                <a:spcPct val="90000"/>
              </a:lnSpc>
            </a:pPr>
            <a:r>
              <a:rPr lang="en-US" sz="1000" dirty="0"/>
              <a:t>             </a:t>
            </a:r>
            <a:r>
              <a:rPr lang="en-US" sz="1000" dirty="0" smtClean="0"/>
              <a:t> </a:t>
            </a:r>
            <a:r>
              <a:rPr lang="en-US" sz="1000" dirty="0"/>
              <a:t>http://www.clearpathrobotics.com/jackal/</a:t>
            </a:r>
          </a:p>
        </p:txBody>
      </p:sp>
    </p:spTree>
    <p:extLst>
      <p:ext uri="{BB962C8B-B14F-4D97-AF65-F5344CB8AC3E}">
        <p14:creationId xmlns:p14="http://schemas.microsoft.com/office/powerpoint/2010/main" val="5028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828800"/>
            <a:ext cx="4648198" cy="4343400"/>
          </a:xfrm>
        </p:spPr>
        <p:txBody>
          <a:bodyPr/>
          <a:lstStyle/>
          <a:p>
            <a:r>
              <a:rPr lang="en-US" dirty="0" smtClean="0"/>
              <a:t>Two affordable platforms</a:t>
            </a:r>
          </a:p>
          <a:p>
            <a:pPr lvl="1"/>
            <a:r>
              <a:rPr lang="en-US" dirty="0" smtClean="0"/>
              <a:t>HomeBot series (less than $1k)</a:t>
            </a:r>
          </a:p>
          <a:p>
            <a:pPr lvl="1"/>
            <a:r>
              <a:rPr lang="en-US" dirty="0" smtClean="0"/>
              <a:t>Viking series (less than $3k)</a:t>
            </a:r>
          </a:p>
          <a:p>
            <a:r>
              <a:rPr lang="en-US" dirty="0" smtClean="0"/>
              <a:t>High resolution feedback</a:t>
            </a:r>
          </a:p>
          <a:p>
            <a:r>
              <a:rPr lang="en-US" dirty="0" smtClean="0"/>
              <a:t>Robust electronics</a:t>
            </a:r>
          </a:p>
          <a:p>
            <a:r>
              <a:rPr lang="en-US" dirty="0" smtClean="0"/>
              <a:t>Compatible with major IEEE standards 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Designed specifically </a:t>
            </a:r>
            <a:r>
              <a:rPr lang="en-US" dirty="0" smtClean="0"/>
              <a:t>to be extensible and modular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432504"/>
              </p:ext>
            </p:extLst>
          </p:nvPr>
        </p:nvGraphicFramePr>
        <p:xfrm>
          <a:off x="6417718" y="609600"/>
          <a:ext cx="5181600" cy="56581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72294"/>
                <a:gridCol w="2609306"/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HomeBot</a:t>
                      </a:r>
                      <a:r>
                        <a:rPr lang="en-US" baseline="0" dirty="0" smtClean="0"/>
                        <a:t> Series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Viking Series</a:t>
                      </a:r>
                      <a:endParaRPr lang="en-US" dirty="0"/>
                    </a:p>
                  </a:txBody>
                  <a:tcPr anchor="ctr"/>
                </a:tc>
              </a:tr>
              <a:tr h="25423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5823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-12903" r="4794" b="-1"/>
          <a:stretch/>
        </p:blipFill>
        <p:spPr>
          <a:xfrm>
            <a:off x="6582105" y="3886200"/>
            <a:ext cx="2286000" cy="21624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105" y="1371600"/>
            <a:ext cx="2286000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684" y="3838831"/>
            <a:ext cx="2209800" cy="2209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" t="49083" r="49332" b="1834"/>
          <a:stretch/>
        </p:blipFill>
        <p:spPr>
          <a:xfrm>
            <a:off x="9176449" y="1359195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3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Opportunity &amp; target 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828800"/>
            <a:ext cx="4724398" cy="46482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Highest market projections for mobile robots:</a:t>
            </a:r>
          </a:p>
          <a:p>
            <a:pPr lvl="1"/>
            <a:r>
              <a:rPr lang="en-US" sz="1800" dirty="0" smtClean="0"/>
              <a:t>Domestic robots</a:t>
            </a:r>
          </a:p>
          <a:p>
            <a:pPr lvl="1"/>
            <a:r>
              <a:rPr lang="en-US" sz="1800" dirty="0" smtClean="0"/>
              <a:t>Commercial robots</a:t>
            </a:r>
          </a:p>
          <a:p>
            <a:pPr lvl="1"/>
            <a:r>
              <a:rPr lang="en-US" sz="1800" dirty="0" smtClean="0"/>
              <a:t>Military platforms</a:t>
            </a:r>
          </a:p>
          <a:p>
            <a:pPr lvl="1"/>
            <a:r>
              <a:rPr lang="en-US" sz="1800" dirty="0" smtClean="0"/>
              <a:t>Agriculture service robots</a:t>
            </a:r>
          </a:p>
          <a:p>
            <a:r>
              <a:rPr lang="en-US" sz="2000" dirty="0" smtClean="0"/>
              <a:t>Affordable and reliable solution for:</a:t>
            </a:r>
          </a:p>
          <a:p>
            <a:pPr lvl="1"/>
            <a:r>
              <a:rPr lang="en-US" sz="1800" dirty="0" smtClean="0"/>
              <a:t>Universities and high schools</a:t>
            </a:r>
          </a:p>
          <a:p>
            <a:pPr lvl="1"/>
            <a:r>
              <a:rPr lang="en-US" sz="1800" dirty="0" smtClean="0"/>
              <a:t>Mobile robot application </a:t>
            </a:r>
            <a:r>
              <a:rPr lang="en-US" sz="1800" dirty="0" smtClean="0"/>
              <a:t>manufactures</a:t>
            </a:r>
          </a:p>
          <a:p>
            <a:r>
              <a:rPr lang="en-US" sz="2200" dirty="0" smtClean="0"/>
              <a:t>Opportunity:</a:t>
            </a:r>
          </a:p>
          <a:p>
            <a:pPr lvl="1"/>
            <a:r>
              <a:rPr lang="en-US" sz="1800" dirty="0" smtClean="0"/>
              <a:t>Supplying </a:t>
            </a:r>
            <a:r>
              <a:rPr lang="en-US" sz="1800" dirty="0"/>
              <a:t>core technology for cheaper, better performance to current </a:t>
            </a:r>
            <a:r>
              <a:rPr lang="en-US" sz="1800"/>
              <a:t>manufacturers </a:t>
            </a:r>
            <a:endParaRPr lang="en-US" sz="1800" smtClean="0"/>
          </a:p>
          <a:p>
            <a:pPr lvl="1"/>
            <a:r>
              <a:rPr lang="en-US" sz="1800" dirty="0" smtClean="0"/>
              <a:t>sell </a:t>
            </a:r>
            <a:r>
              <a:rPr lang="en-US" sz="1800" dirty="0"/>
              <a:t>our robotic platforms to end users to create cash flow 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marL="45720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1547691"/>
            <a:ext cx="4523209" cy="2619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3977709"/>
            <a:ext cx="4526701" cy="28408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03612" y="6512560"/>
            <a:ext cx="33217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/>
              <a:t>Source: http</a:t>
            </a:r>
            <a:r>
              <a:rPr lang="en-US" sz="1000" dirty="0"/>
              <a:t>://www.ifr.org/service-robots/statistics/</a:t>
            </a:r>
          </a:p>
        </p:txBody>
      </p:sp>
    </p:spTree>
    <p:extLst>
      <p:ext uri="{BB962C8B-B14F-4D97-AF65-F5344CB8AC3E}">
        <p14:creationId xmlns:p14="http://schemas.microsoft.com/office/powerpoint/2010/main" val="225653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UGV Market</a:t>
            </a:r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730733"/>
            <a:ext cx="3465031" cy="4525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443" y="1719799"/>
            <a:ext cx="3720288" cy="4547830"/>
          </a:xfrm>
          <a:prstGeom prst="rect">
            <a:avLst/>
          </a:prstGeom>
        </p:spPr>
      </p:pic>
      <p:pic>
        <p:nvPicPr>
          <p:cNvPr id="6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143" y="1730732"/>
            <a:ext cx="3424750" cy="36794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44143" y="5867400"/>
            <a:ext cx="35621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</a:t>
            </a:r>
            <a:r>
              <a:rPr lang="en-US" sz="1100" dirty="0"/>
              <a:t>: Autonomous Mobile Robots, The MIT Press</a:t>
            </a:r>
          </a:p>
        </p:txBody>
      </p:sp>
    </p:spTree>
    <p:extLst>
      <p:ext uri="{BB962C8B-B14F-4D97-AF65-F5344CB8AC3E}">
        <p14:creationId xmlns:p14="http://schemas.microsoft.com/office/powerpoint/2010/main" val="878581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828800"/>
            <a:ext cx="6095998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Smerdis Vehicle Control Unit (VCU) technology</a:t>
            </a:r>
          </a:p>
          <a:p>
            <a:pPr lvl="1"/>
            <a:r>
              <a:rPr lang="en-US" dirty="0" smtClean="0"/>
              <a:t>Twist </a:t>
            </a:r>
            <a:r>
              <a:rPr lang="en-US" dirty="0" smtClean="0"/>
              <a:t>message velocity input (x, y, theta)</a:t>
            </a:r>
          </a:p>
          <a:p>
            <a:pPr lvl="1"/>
            <a:r>
              <a:rPr lang="en-US" dirty="0" smtClean="0"/>
              <a:t>Ethernet, UART and RS232 serial wired interfaces</a:t>
            </a:r>
          </a:p>
          <a:p>
            <a:pPr lvl="1"/>
            <a:r>
              <a:rPr lang="en-US" dirty="0" smtClean="0"/>
              <a:t>Wireless control over PlayStation controller, </a:t>
            </a:r>
            <a:r>
              <a:rPr lang="en-US" dirty="0" smtClean="0"/>
              <a:t>ZigBee, and </a:t>
            </a:r>
            <a:r>
              <a:rPr lang="en-US" dirty="0" err="1" smtClean="0"/>
              <a:t>Wifi</a:t>
            </a:r>
            <a:endParaRPr lang="en-US" dirty="0" smtClean="0"/>
          </a:p>
          <a:p>
            <a:pPr lvl="1"/>
            <a:r>
              <a:rPr lang="en-US" dirty="0" smtClean="0"/>
              <a:t>Control over IP </a:t>
            </a:r>
          </a:p>
          <a:p>
            <a:pPr lvl="1"/>
            <a:r>
              <a:rPr lang="en-US" dirty="0" smtClean="0"/>
              <a:t>Modular </a:t>
            </a:r>
            <a:endParaRPr lang="en-US" dirty="0" smtClean="0"/>
          </a:p>
          <a:p>
            <a:r>
              <a:rPr lang="en-US" dirty="0" smtClean="0"/>
              <a:t>On-board computer</a:t>
            </a:r>
          </a:p>
          <a:p>
            <a:pPr lvl="1"/>
            <a:r>
              <a:rPr lang="en-US" dirty="0" smtClean="0"/>
              <a:t>Autonomous navigation using SLAM</a:t>
            </a:r>
          </a:p>
          <a:p>
            <a:pPr lvl="1"/>
            <a:r>
              <a:rPr lang="en-US" dirty="0" smtClean="0"/>
              <a:t>Mapping and line detection</a:t>
            </a:r>
          </a:p>
          <a:p>
            <a:pPr lvl="1"/>
            <a:r>
              <a:rPr lang="en-US" dirty="0" smtClean="0"/>
              <a:t>Robot Operating System (ROS) ready</a:t>
            </a:r>
          </a:p>
          <a:p>
            <a:pPr lvl="1"/>
            <a:r>
              <a:rPr lang="en-US" dirty="0" smtClean="0"/>
              <a:t>Sensor feedback ready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364" y="5029200"/>
            <a:ext cx="1541407" cy="15414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0" t="24803" r="18761" b="12481"/>
          <a:stretch/>
        </p:blipFill>
        <p:spPr>
          <a:xfrm>
            <a:off x="8855504" y="5029201"/>
            <a:ext cx="1532927" cy="15414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r="37786" b="25184"/>
          <a:stretch/>
        </p:blipFill>
        <p:spPr>
          <a:xfrm>
            <a:off x="7307571" y="5037681"/>
            <a:ext cx="1523999" cy="15329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760" y="736143"/>
            <a:ext cx="3079003" cy="17022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159" y="2626468"/>
            <a:ext cx="2480310" cy="106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" t="5198" r="4233" b="4233"/>
          <a:stretch/>
        </p:blipFill>
        <p:spPr>
          <a:xfrm>
            <a:off x="9548469" y="2438400"/>
            <a:ext cx="2427034" cy="242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</a:t>
            </a:r>
            <a:endParaRPr lang="en-US" dirty="0"/>
          </a:p>
        </p:txBody>
      </p:sp>
      <p:graphicFrame>
        <p:nvGraphicFramePr>
          <p:cNvPr id="4" name="Content Placeholder 5" descr="Sample table with 3 rows, 4 columns" title="Table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9469336"/>
              </p:ext>
            </p:extLst>
          </p:nvPr>
        </p:nvGraphicFramePr>
        <p:xfrm>
          <a:off x="836612" y="1981200"/>
          <a:ext cx="10515600" cy="46126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6550"/>
                <a:gridCol w="1822450"/>
                <a:gridCol w="1752600"/>
                <a:gridCol w="1828800"/>
                <a:gridCol w="1752600"/>
                <a:gridCol w="1752600"/>
              </a:tblGrid>
              <a:tr h="600414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Clearpath</a:t>
                      </a:r>
                      <a:r>
                        <a:rPr lang="en-US" sz="1600" baseline="0" dirty="0" smtClean="0"/>
                        <a:t> Robotics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Dr. Robot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Robotnik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Smerdis Technologies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Smerdis Technologies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604831">
                <a:tc>
                  <a:txBody>
                    <a:bodyPr/>
                    <a:lstStyle/>
                    <a:p>
                      <a:r>
                        <a:rPr lang="en-US" dirty="0" smtClean="0"/>
                        <a:t>Platform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Jackal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Jaguar</a:t>
                      </a:r>
                      <a:r>
                        <a:rPr lang="en-US" baseline="0" dirty="0" smtClean="0"/>
                        <a:t> 4x4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Guardian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Viking Series</a:t>
                      </a:r>
                      <a:endParaRPr lang="en-US" dirty="0" smtClean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HomeBot Series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07016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$10k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$7k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$12k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$3k</a:t>
                      </a:r>
                      <a:endParaRPr 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$1.5k</a:t>
                      </a:r>
                      <a:endParaRPr 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707338">
                <a:tc>
                  <a:txBody>
                    <a:bodyPr/>
                    <a:lstStyle/>
                    <a:p>
                      <a:r>
                        <a:rPr lang="en-US" dirty="0" smtClean="0"/>
                        <a:t>Comparison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Hard</a:t>
                      </a:r>
                      <a:r>
                        <a:rPr lang="en-US" sz="1400" baseline="0" dirty="0" smtClean="0"/>
                        <a:t> to control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Bulky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Not modular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Expensive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Bad</a:t>
                      </a:r>
                      <a:r>
                        <a:rPr lang="en-US" sz="1400" baseline="0" dirty="0" smtClean="0"/>
                        <a:t> odometer feedback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Fragile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Difficult to repair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Low quality camera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expensive 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Low</a:t>
                      </a:r>
                      <a:r>
                        <a:rPr lang="en-US" sz="1400" baseline="0" dirty="0" smtClean="0"/>
                        <a:t> operation time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heavy and bulky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hard to integrate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no feedback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expensive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Up </a:t>
                      </a:r>
                      <a:r>
                        <a:rPr lang="en-US" sz="1400" baseline="0" dirty="0" smtClean="0"/>
                        <a:t>to 600 lb. payload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Long battery life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Extensibility &amp; Modularity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On board computer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aseline="0" dirty="0" smtClean="0"/>
                        <a:t>Licensable hardware and software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 smtClean="0"/>
                        <a:t>Up</a:t>
                      </a:r>
                      <a:r>
                        <a:rPr lang="en-US" sz="1400" baseline="0" dirty="0" smtClean="0"/>
                        <a:t> to 50 lb. payload</a:t>
                      </a:r>
                      <a:endParaRPr lang="en-US" sz="1400" dirty="0" smtClean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Cooperative</a:t>
                      </a:r>
                      <a:r>
                        <a:rPr lang="en-US" sz="1400" baseline="0" dirty="0" smtClean="0"/>
                        <a:t> agents technology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Smart home compatible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Open source software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Licensable hardware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baseline="0" dirty="0" smtClean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922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Marketing &amp; sales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828800"/>
            <a:ext cx="5029198" cy="4724400"/>
          </a:xfrm>
        </p:spPr>
        <p:txBody>
          <a:bodyPr>
            <a:noAutofit/>
          </a:bodyPr>
          <a:lstStyle/>
          <a:p>
            <a:r>
              <a:rPr lang="en-US" sz="2000" dirty="0" smtClean="0"/>
              <a:t>Marketing strategy </a:t>
            </a:r>
          </a:p>
          <a:p>
            <a:pPr lvl="1"/>
            <a:r>
              <a:rPr lang="en-US" sz="1600" dirty="0" smtClean="0"/>
              <a:t>AUVSI and IEEE publications </a:t>
            </a:r>
          </a:p>
          <a:p>
            <a:pPr lvl="1"/>
            <a:r>
              <a:rPr lang="en-US" sz="1600" dirty="0" smtClean="0"/>
              <a:t>Events:</a:t>
            </a:r>
          </a:p>
          <a:p>
            <a:pPr lvl="2"/>
            <a:r>
              <a:rPr lang="en-US" sz="1400" dirty="0" smtClean="0"/>
              <a:t>International Conference on Robotics&amp; Automation (ICRA)</a:t>
            </a:r>
          </a:p>
          <a:p>
            <a:pPr lvl="2"/>
            <a:r>
              <a:rPr lang="en-US" sz="1400" dirty="0" smtClean="0"/>
              <a:t>UAVSI’s Unmanned Systems Expo</a:t>
            </a:r>
          </a:p>
          <a:p>
            <a:pPr lvl="2"/>
            <a:r>
              <a:rPr lang="en-US" sz="1400" dirty="0" smtClean="0"/>
              <a:t>Robotics Alley Conference and Expo</a:t>
            </a:r>
          </a:p>
          <a:p>
            <a:pPr lvl="1"/>
            <a:r>
              <a:rPr lang="en-US" sz="1600" dirty="0" smtClean="0"/>
              <a:t>Social media and email newsletters </a:t>
            </a:r>
          </a:p>
          <a:p>
            <a:r>
              <a:rPr lang="en-US" sz="2000" dirty="0" smtClean="0"/>
              <a:t>Sales through partners:</a:t>
            </a:r>
          </a:p>
          <a:p>
            <a:pPr lvl="1"/>
            <a:r>
              <a:rPr lang="en-US" sz="1600" dirty="0"/>
              <a:t>Lockheed Martin: Missiles and Fire </a:t>
            </a:r>
            <a:r>
              <a:rPr lang="en-US" sz="1600" dirty="0" smtClean="0"/>
              <a:t>Control</a:t>
            </a:r>
          </a:p>
          <a:p>
            <a:pPr lvl="1"/>
            <a:r>
              <a:rPr lang="en-US" sz="1600" dirty="0" smtClean="0"/>
              <a:t>Smart </a:t>
            </a:r>
            <a:r>
              <a:rPr lang="en-US" sz="1600" dirty="0"/>
              <a:t>home </a:t>
            </a:r>
            <a:r>
              <a:rPr lang="en-US" sz="1600" dirty="0" smtClean="0"/>
              <a:t>companies</a:t>
            </a:r>
          </a:p>
          <a:p>
            <a:pPr lvl="1"/>
            <a:r>
              <a:rPr lang="en-US" sz="1600" dirty="0" smtClean="0"/>
              <a:t>Commercial service robot manufacturers</a:t>
            </a:r>
          </a:p>
          <a:p>
            <a:r>
              <a:rPr lang="en-US" dirty="0" smtClean="0"/>
              <a:t> </a:t>
            </a:r>
            <a:r>
              <a:rPr lang="en-US" sz="2000" dirty="0" smtClean="0"/>
              <a:t>Direct sales:</a:t>
            </a:r>
          </a:p>
          <a:p>
            <a:pPr lvl="1"/>
            <a:r>
              <a:rPr lang="en-US" sz="1600" dirty="0" smtClean="0"/>
              <a:t>Universities and high schools</a:t>
            </a:r>
          </a:p>
          <a:p>
            <a:pPr lvl="1"/>
            <a:r>
              <a:rPr lang="en-US" sz="1600" dirty="0" smtClean="0"/>
              <a:t>Research and development centers</a:t>
            </a:r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12" y="1524000"/>
            <a:ext cx="467551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5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team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17614" y="1828800"/>
            <a:ext cx="723899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Structure: </a:t>
            </a:r>
          </a:p>
          <a:p>
            <a:pPr lvl="1"/>
            <a:r>
              <a:rPr lang="en-US" dirty="0" smtClean="0"/>
              <a:t>CEO &amp; Director of Marketing: Bardia Mojra</a:t>
            </a:r>
          </a:p>
          <a:p>
            <a:pPr lvl="1"/>
            <a:r>
              <a:rPr lang="en-US" dirty="0" smtClean="0"/>
              <a:t>CFO &amp; Director of Sales: Shashi </a:t>
            </a:r>
            <a:r>
              <a:rPr lang="en-US" dirty="0" err="1" smtClean="0"/>
              <a:t>Nagendra</a:t>
            </a:r>
            <a:endParaRPr lang="en-US" dirty="0" smtClean="0"/>
          </a:p>
          <a:p>
            <a:pPr lvl="1"/>
            <a:r>
              <a:rPr lang="en-US" dirty="0" smtClean="0"/>
              <a:t>CTO &amp; Director of Operations: </a:t>
            </a:r>
            <a:r>
              <a:rPr lang="en-US" dirty="0" err="1" smtClean="0"/>
              <a:t>Reshma</a:t>
            </a:r>
            <a:r>
              <a:rPr lang="en-US" dirty="0" smtClean="0"/>
              <a:t> Titus</a:t>
            </a:r>
            <a:endParaRPr lang="en-US" dirty="0"/>
          </a:p>
          <a:p>
            <a:r>
              <a:rPr lang="en-US" dirty="0" smtClean="0"/>
              <a:t>6 years of combined experience in UGV research &amp; development </a:t>
            </a:r>
          </a:p>
          <a:p>
            <a:r>
              <a:rPr lang="en-US" dirty="0" smtClean="0"/>
              <a:t>2 published papers</a:t>
            </a:r>
          </a:p>
          <a:p>
            <a:r>
              <a:rPr lang="en-US" dirty="0" smtClean="0"/>
              <a:t>2 pending patents</a:t>
            </a:r>
          </a:p>
        </p:txBody>
      </p:sp>
    </p:spTree>
    <p:extLst>
      <p:ext uri="{BB962C8B-B14F-4D97-AF65-F5344CB8AC3E}">
        <p14:creationId xmlns:p14="http://schemas.microsoft.com/office/powerpoint/2010/main" val="114715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inental North America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E6EE188-8C78-4767-B50A-130BE28738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North American continent presentation (widescreen)</Template>
  <TotalTime>0</TotalTime>
  <Words>976</Words>
  <Application>Microsoft Office PowerPoint</Application>
  <PresentationFormat>Custom</PresentationFormat>
  <Paragraphs>220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Continental North America 16x9</vt:lpstr>
      <vt:lpstr>Smerdis technologies, LLC.</vt:lpstr>
      <vt:lpstr>Problem</vt:lpstr>
      <vt:lpstr>Solution</vt:lpstr>
      <vt:lpstr>Opportunity &amp; target market</vt:lpstr>
      <vt:lpstr>UGV Market</vt:lpstr>
      <vt:lpstr>Core  Technology</vt:lpstr>
      <vt:lpstr>competition</vt:lpstr>
      <vt:lpstr>Marketing &amp; sales </vt:lpstr>
      <vt:lpstr>Management team</vt:lpstr>
      <vt:lpstr>Financial projections</vt:lpstr>
      <vt:lpstr>Current Status</vt:lpstr>
      <vt:lpstr>Financial Sought</vt:lpstr>
      <vt:lpstr>Summary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2014-11-10T00:32:08Z</dcterms:created>
  <dcterms:modified xsi:type="dcterms:W3CDTF">2014-11-14T00:01:53Z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TC028048799991</vt:lpwstr>
  </property>
</Properties>
</file>